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87" r:id="rId7"/>
    <p:sldId id="288" r:id="rId8"/>
    <p:sldId id="289" r:id="rId9"/>
    <p:sldId id="291" r:id="rId10"/>
    <p:sldId id="290" r:id="rId11"/>
    <p:sldId id="292" r:id="rId12"/>
    <p:sldId id="293" r:id="rId13"/>
    <p:sldId id="294" r:id="rId14"/>
    <p:sldId id="295" r:id="rId15"/>
    <p:sldId id="296" r:id="rId16"/>
    <p:sldId id="297" r:id="rId17"/>
    <p:sldId id="301" r:id="rId18"/>
    <p:sldId id="298" r:id="rId19"/>
    <p:sldId id="302" r:id="rId20"/>
    <p:sldId id="299" r:id="rId21"/>
    <p:sldId id="300" r:id="rId22"/>
    <p:sldId id="303" r:id="rId23"/>
    <p:sldId id="304" r:id="rId24"/>
    <p:sldId id="307" r:id="rId25"/>
    <p:sldId id="30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16" autoAdjust="0"/>
  </p:normalViewPr>
  <p:slideViewPr>
    <p:cSldViewPr snapToGrid="0">
      <p:cViewPr varScale="1">
        <p:scale>
          <a:sx n="112" d="100"/>
          <a:sy n="112" d="100"/>
        </p:scale>
        <p:origin x="492"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91736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627F91-A457-4DE7-BB2B-FC6657F85359}"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5280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614669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69324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4121935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36060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833902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971089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33414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309291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0582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627F91-A457-4DE7-BB2B-FC6657F85359}"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06838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627F91-A457-4DE7-BB2B-FC6657F85359}"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193843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71896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13326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627F91-A457-4DE7-BB2B-FC6657F85359}" type="datetimeFigureOut">
              <a:rPr lang="en-US" smtClean="0"/>
              <a:t>6/27/2023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325144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627F91-A457-4DE7-BB2B-FC6657F85359}"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159164-301F-4E9F-8986-2C0591F29478}" type="slidenum">
              <a:rPr lang="en-US" smtClean="0"/>
              <a:t>‹#›</a:t>
            </a:fld>
            <a:endParaRPr lang="en-US"/>
          </a:p>
        </p:txBody>
      </p:sp>
    </p:spTree>
    <p:extLst>
      <p:ext uri="{BB962C8B-B14F-4D97-AF65-F5344CB8AC3E}">
        <p14:creationId xmlns:p14="http://schemas.microsoft.com/office/powerpoint/2010/main" val="2637848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627F91-A457-4DE7-BB2B-FC6657F85359}" type="datetimeFigureOut">
              <a:rPr lang="en-US" smtClean="0"/>
              <a:t>6/27/2023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F159164-301F-4E9F-8986-2C0591F29478}" type="slidenum">
              <a:rPr lang="en-US" smtClean="0"/>
              <a:t>‹#›</a:t>
            </a:fld>
            <a:endParaRPr lang="en-US"/>
          </a:p>
        </p:txBody>
      </p:sp>
    </p:spTree>
    <p:extLst>
      <p:ext uri="{BB962C8B-B14F-4D97-AF65-F5344CB8AC3E}">
        <p14:creationId xmlns:p14="http://schemas.microsoft.com/office/powerpoint/2010/main" val="26440984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54F1-6616-4E12-AF67-6E729330DFCE}"/>
              </a:ext>
            </a:extLst>
          </p:cNvPr>
          <p:cNvSpPr>
            <a:spLocks noGrp="1"/>
          </p:cNvSpPr>
          <p:nvPr>
            <p:ph type="ctrTitle"/>
          </p:nvPr>
        </p:nvSpPr>
        <p:spPr/>
        <p:txBody>
          <a:bodyPr/>
          <a:lstStyle/>
          <a:p>
            <a:r>
              <a:rPr lang="en-US" dirty="0"/>
              <a:t>Introduction to </a:t>
            </a:r>
            <a:r>
              <a:rPr lang="en-US" dirty="0" err="1"/>
              <a:t>JetHexa</a:t>
            </a:r>
            <a:endParaRPr lang="en-US" dirty="0"/>
          </a:p>
        </p:txBody>
      </p:sp>
    </p:spTree>
    <p:extLst>
      <p:ext uri="{BB962C8B-B14F-4D97-AF65-F5344CB8AC3E}">
        <p14:creationId xmlns:p14="http://schemas.microsoft.com/office/powerpoint/2010/main" val="420623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Select the “Advanced” option and then select “</a:t>
            </a:r>
            <a:r>
              <a:rPr lang="en-US" dirty="0" err="1"/>
              <a:t>JetHexa</a:t>
            </a:r>
            <a:r>
              <a:rPr lang="en-US" dirty="0"/>
              <a:t>”</a:t>
            </a:r>
          </a:p>
        </p:txBody>
      </p:sp>
      <p:grpSp>
        <p:nvGrpSpPr>
          <p:cNvPr id="8" name="Group 7">
            <a:extLst>
              <a:ext uri="{FF2B5EF4-FFF2-40B4-BE49-F238E27FC236}">
                <a16:creationId xmlns:a16="http://schemas.microsoft.com/office/drawing/2014/main" id="{B8A5C09E-9CB6-489C-953E-4624505EAF5F}"/>
              </a:ext>
            </a:extLst>
          </p:cNvPr>
          <p:cNvGrpSpPr/>
          <p:nvPr/>
        </p:nvGrpSpPr>
        <p:grpSpPr>
          <a:xfrm>
            <a:off x="1294174" y="2784495"/>
            <a:ext cx="8204927" cy="3620787"/>
            <a:chOff x="1294174" y="2784495"/>
            <a:chExt cx="8204927" cy="3620787"/>
          </a:xfrm>
        </p:grpSpPr>
        <p:pic>
          <p:nvPicPr>
            <p:cNvPr id="5" name="Picture 4">
              <a:extLst>
                <a:ext uri="{FF2B5EF4-FFF2-40B4-BE49-F238E27FC236}">
                  <a16:creationId xmlns:a16="http://schemas.microsoft.com/office/drawing/2014/main" id="{16FA32EA-CA63-4DB4-82E7-1B33E7F5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062" y="2784495"/>
              <a:ext cx="7845039" cy="3620787"/>
            </a:xfrm>
            <a:prstGeom prst="rect">
              <a:avLst/>
            </a:prstGeom>
          </p:spPr>
        </p:pic>
        <p:sp>
          <p:nvSpPr>
            <p:cNvPr id="6" name="Right Arrow 3">
              <a:extLst>
                <a:ext uri="{FF2B5EF4-FFF2-40B4-BE49-F238E27FC236}">
                  <a16:creationId xmlns:a16="http://schemas.microsoft.com/office/drawing/2014/main" id="{B301D0DE-C847-494E-A17B-7F5771022A96}"/>
                </a:ext>
              </a:extLst>
            </p:cNvPr>
            <p:cNvSpPr/>
            <p:nvPr/>
          </p:nvSpPr>
          <p:spPr>
            <a:xfrm>
              <a:off x="1294174" y="5610337"/>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3">
              <a:extLst>
                <a:ext uri="{FF2B5EF4-FFF2-40B4-BE49-F238E27FC236}">
                  <a16:creationId xmlns:a16="http://schemas.microsoft.com/office/drawing/2014/main" id="{168D0D8C-B788-4E50-A1DF-057710DF2D45}"/>
                </a:ext>
              </a:extLst>
            </p:cNvPr>
            <p:cNvSpPr/>
            <p:nvPr/>
          </p:nvSpPr>
          <p:spPr>
            <a:xfrm rot="16200000">
              <a:off x="3417156" y="5626028"/>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302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For the Product Choice, select the “</a:t>
            </a:r>
            <a:r>
              <a:rPr lang="en-US" dirty="0" err="1"/>
              <a:t>JetHexa</a:t>
            </a:r>
            <a:r>
              <a:rPr lang="en-US" dirty="0"/>
              <a:t> Advanced” </a:t>
            </a:r>
          </a:p>
        </p:txBody>
      </p:sp>
      <p:grpSp>
        <p:nvGrpSpPr>
          <p:cNvPr id="7" name="Group 6">
            <a:extLst>
              <a:ext uri="{FF2B5EF4-FFF2-40B4-BE49-F238E27FC236}">
                <a16:creationId xmlns:a16="http://schemas.microsoft.com/office/drawing/2014/main" id="{59615E1E-93C3-4A3F-A200-C3820E0B4E3A}"/>
              </a:ext>
            </a:extLst>
          </p:cNvPr>
          <p:cNvGrpSpPr/>
          <p:nvPr/>
        </p:nvGrpSpPr>
        <p:grpSpPr>
          <a:xfrm>
            <a:off x="1622729" y="2540655"/>
            <a:ext cx="8946541" cy="4129173"/>
            <a:chOff x="1622729" y="2540655"/>
            <a:chExt cx="8946541" cy="4129173"/>
          </a:xfrm>
        </p:grpSpPr>
        <p:pic>
          <p:nvPicPr>
            <p:cNvPr id="5" name="Picture 4">
              <a:extLst>
                <a:ext uri="{FF2B5EF4-FFF2-40B4-BE49-F238E27FC236}">
                  <a16:creationId xmlns:a16="http://schemas.microsoft.com/office/drawing/2014/main" id="{297614AE-BA1C-4FA4-9583-DFAB86662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729" y="2540655"/>
              <a:ext cx="8946541" cy="4129173"/>
            </a:xfrm>
            <a:prstGeom prst="rect">
              <a:avLst/>
            </a:prstGeom>
          </p:spPr>
        </p:pic>
        <p:sp>
          <p:nvSpPr>
            <p:cNvPr id="6" name="Right Arrow 3">
              <a:extLst>
                <a:ext uri="{FF2B5EF4-FFF2-40B4-BE49-F238E27FC236}">
                  <a16:creationId xmlns:a16="http://schemas.microsoft.com/office/drawing/2014/main" id="{1482A997-5994-4E2F-8C52-36C6BDD35615}"/>
                </a:ext>
              </a:extLst>
            </p:cNvPr>
            <p:cNvSpPr/>
            <p:nvPr/>
          </p:nvSpPr>
          <p:spPr>
            <a:xfrm rot="16200000">
              <a:off x="6835473" y="5806559"/>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839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Select the </a:t>
            </a:r>
            <a:r>
              <a:rPr lang="en-US" dirty="0" err="1"/>
              <a:t>JetHexa</a:t>
            </a:r>
            <a:r>
              <a:rPr lang="en-US" dirty="0"/>
              <a:t> Device your are connected to </a:t>
            </a:r>
          </a:p>
        </p:txBody>
      </p:sp>
      <p:grpSp>
        <p:nvGrpSpPr>
          <p:cNvPr id="7" name="Group 6">
            <a:extLst>
              <a:ext uri="{FF2B5EF4-FFF2-40B4-BE49-F238E27FC236}">
                <a16:creationId xmlns:a16="http://schemas.microsoft.com/office/drawing/2014/main" id="{5A61AAD6-8E6F-4E7A-8F7D-C199052F4C1A}"/>
              </a:ext>
            </a:extLst>
          </p:cNvPr>
          <p:cNvGrpSpPr/>
          <p:nvPr/>
        </p:nvGrpSpPr>
        <p:grpSpPr>
          <a:xfrm>
            <a:off x="1550895" y="2525785"/>
            <a:ext cx="9090209" cy="4195481"/>
            <a:chOff x="1550895" y="2525785"/>
            <a:chExt cx="9090209" cy="4195481"/>
          </a:xfrm>
        </p:grpSpPr>
        <p:pic>
          <p:nvPicPr>
            <p:cNvPr id="5" name="Picture 4">
              <a:extLst>
                <a:ext uri="{FF2B5EF4-FFF2-40B4-BE49-F238E27FC236}">
                  <a16:creationId xmlns:a16="http://schemas.microsoft.com/office/drawing/2014/main" id="{ADEAFD6E-ED5A-409A-85E8-9246E363D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895" y="2525785"/>
              <a:ext cx="9090209" cy="4195481"/>
            </a:xfrm>
            <a:prstGeom prst="rect">
              <a:avLst/>
            </a:prstGeom>
          </p:spPr>
        </p:pic>
        <p:sp>
          <p:nvSpPr>
            <p:cNvPr id="6" name="Right Arrow 3">
              <a:extLst>
                <a:ext uri="{FF2B5EF4-FFF2-40B4-BE49-F238E27FC236}">
                  <a16:creationId xmlns:a16="http://schemas.microsoft.com/office/drawing/2014/main" id="{DFFD22C0-7557-47A1-BF1A-4D8CCD90462C}"/>
                </a:ext>
              </a:extLst>
            </p:cNvPr>
            <p:cNvSpPr/>
            <p:nvPr/>
          </p:nvSpPr>
          <p:spPr>
            <a:xfrm rot="16200000">
              <a:off x="2425844" y="4475307"/>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49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Select the “Robot Control” in Mode Selection </a:t>
            </a:r>
          </a:p>
        </p:txBody>
      </p:sp>
      <p:grpSp>
        <p:nvGrpSpPr>
          <p:cNvPr id="7" name="Group 6">
            <a:extLst>
              <a:ext uri="{FF2B5EF4-FFF2-40B4-BE49-F238E27FC236}">
                <a16:creationId xmlns:a16="http://schemas.microsoft.com/office/drawing/2014/main" id="{99A8984C-B00F-4459-BD5A-B46FFB9EF9C2}"/>
              </a:ext>
            </a:extLst>
          </p:cNvPr>
          <p:cNvGrpSpPr/>
          <p:nvPr/>
        </p:nvGrpSpPr>
        <p:grpSpPr>
          <a:xfrm>
            <a:off x="2036570" y="2777382"/>
            <a:ext cx="8118860" cy="3747166"/>
            <a:chOff x="2036570" y="2931207"/>
            <a:chExt cx="8118860" cy="3747166"/>
          </a:xfrm>
        </p:grpSpPr>
        <p:pic>
          <p:nvPicPr>
            <p:cNvPr id="5" name="Picture 4">
              <a:extLst>
                <a:ext uri="{FF2B5EF4-FFF2-40B4-BE49-F238E27FC236}">
                  <a16:creationId xmlns:a16="http://schemas.microsoft.com/office/drawing/2014/main" id="{94A64428-1903-42B2-87EE-63AEC04F5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570" y="2931207"/>
              <a:ext cx="8118860" cy="3747166"/>
            </a:xfrm>
            <a:prstGeom prst="rect">
              <a:avLst/>
            </a:prstGeom>
          </p:spPr>
        </p:pic>
        <p:sp>
          <p:nvSpPr>
            <p:cNvPr id="6" name="Right Arrow 3">
              <a:extLst>
                <a:ext uri="{FF2B5EF4-FFF2-40B4-BE49-F238E27FC236}">
                  <a16:creationId xmlns:a16="http://schemas.microsoft.com/office/drawing/2014/main" id="{94653D3A-8A53-4BE4-B8CE-9F7CB73C1459}"/>
                </a:ext>
              </a:extLst>
            </p:cNvPr>
            <p:cNvSpPr/>
            <p:nvPr/>
          </p:nvSpPr>
          <p:spPr>
            <a:xfrm>
              <a:off x="3237693" y="4723133"/>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825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Play around and move the robot around </a:t>
            </a:r>
          </a:p>
        </p:txBody>
      </p:sp>
      <p:pic>
        <p:nvPicPr>
          <p:cNvPr id="8" name="Picture 7">
            <a:extLst>
              <a:ext uri="{FF2B5EF4-FFF2-40B4-BE49-F238E27FC236}">
                <a16:creationId xmlns:a16="http://schemas.microsoft.com/office/drawing/2014/main" id="{C11BB61B-F046-4276-92D2-A8863A851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729" y="2506471"/>
            <a:ext cx="8946541" cy="4129173"/>
          </a:xfrm>
          <a:prstGeom prst="rect">
            <a:avLst/>
          </a:prstGeom>
        </p:spPr>
      </p:pic>
    </p:spTree>
    <p:extLst>
      <p:ext uri="{BB962C8B-B14F-4D97-AF65-F5344CB8AC3E}">
        <p14:creationId xmlns:p14="http://schemas.microsoft.com/office/powerpoint/2010/main" val="386216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Go back to Mode Selection with the arrow in the top left corner and then select “Robot Performance” </a:t>
            </a:r>
          </a:p>
        </p:txBody>
      </p:sp>
      <p:grpSp>
        <p:nvGrpSpPr>
          <p:cNvPr id="7" name="Group 6">
            <a:extLst>
              <a:ext uri="{FF2B5EF4-FFF2-40B4-BE49-F238E27FC236}">
                <a16:creationId xmlns:a16="http://schemas.microsoft.com/office/drawing/2014/main" id="{6039D76D-5314-41F3-9ADF-963FFD7F0400}"/>
              </a:ext>
            </a:extLst>
          </p:cNvPr>
          <p:cNvGrpSpPr/>
          <p:nvPr/>
        </p:nvGrpSpPr>
        <p:grpSpPr>
          <a:xfrm>
            <a:off x="1342186" y="2777384"/>
            <a:ext cx="8468792" cy="3908673"/>
            <a:chOff x="1342186" y="2777384"/>
            <a:chExt cx="8468792" cy="3908673"/>
          </a:xfrm>
        </p:grpSpPr>
        <p:pic>
          <p:nvPicPr>
            <p:cNvPr id="5" name="Picture 4">
              <a:extLst>
                <a:ext uri="{FF2B5EF4-FFF2-40B4-BE49-F238E27FC236}">
                  <a16:creationId xmlns:a16="http://schemas.microsoft.com/office/drawing/2014/main" id="{18DFE415-F261-4AB1-BB9E-63B2F20757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86" y="2777384"/>
              <a:ext cx="8468792" cy="3908673"/>
            </a:xfrm>
            <a:prstGeom prst="rect">
              <a:avLst/>
            </a:prstGeom>
          </p:spPr>
        </p:pic>
        <p:sp>
          <p:nvSpPr>
            <p:cNvPr id="6" name="Right Arrow 3">
              <a:extLst>
                <a:ext uri="{FF2B5EF4-FFF2-40B4-BE49-F238E27FC236}">
                  <a16:creationId xmlns:a16="http://schemas.microsoft.com/office/drawing/2014/main" id="{1373A617-46C0-48D2-B22F-A9D258402E18}"/>
                </a:ext>
              </a:extLst>
            </p:cNvPr>
            <p:cNvSpPr/>
            <p:nvPr/>
          </p:nvSpPr>
          <p:spPr>
            <a:xfrm rot="16200000">
              <a:off x="4662880" y="5649676"/>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158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Click on all of the different actions </a:t>
            </a:r>
          </a:p>
        </p:txBody>
      </p:sp>
      <p:pic>
        <p:nvPicPr>
          <p:cNvPr id="8" name="Picture 7">
            <a:extLst>
              <a:ext uri="{FF2B5EF4-FFF2-40B4-BE49-F238E27FC236}">
                <a16:creationId xmlns:a16="http://schemas.microsoft.com/office/drawing/2014/main" id="{F107EE07-AF3C-431E-ABE1-2B6007CAC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104" y="2632268"/>
            <a:ext cx="8451791" cy="3900827"/>
          </a:xfrm>
          <a:prstGeom prst="rect">
            <a:avLst/>
          </a:prstGeom>
        </p:spPr>
      </p:pic>
    </p:spTree>
    <p:extLst>
      <p:ext uri="{BB962C8B-B14F-4D97-AF65-F5344CB8AC3E}">
        <p14:creationId xmlns:p14="http://schemas.microsoft.com/office/powerpoint/2010/main" val="100767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Once Complete, close the “</a:t>
            </a:r>
            <a:r>
              <a:rPr lang="en-US" dirty="0" err="1"/>
              <a:t>WonderAI</a:t>
            </a:r>
            <a:r>
              <a:rPr lang="en-US" dirty="0"/>
              <a:t>” app and disconnect from the </a:t>
            </a:r>
            <a:r>
              <a:rPr lang="en-US" dirty="0" err="1"/>
              <a:t>WiFi</a:t>
            </a:r>
            <a:endParaRPr lang="en-US" dirty="0"/>
          </a:p>
        </p:txBody>
      </p:sp>
    </p:spTree>
    <p:extLst>
      <p:ext uri="{BB962C8B-B14F-4D97-AF65-F5344CB8AC3E}">
        <p14:creationId xmlns:p14="http://schemas.microsoft.com/office/powerpoint/2010/main" val="247635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Laptop</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Open the Laptop and connect to the </a:t>
            </a:r>
            <a:r>
              <a:rPr lang="en-US" dirty="0" err="1"/>
              <a:t>JetHexa</a:t>
            </a:r>
            <a:r>
              <a:rPr lang="en-US" dirty="0"/>
              <a:t> </a:t>
            </a:r>
            <a:r>
              <a:rPr lang="en-US" dirty="0" err="1"/>
              <a:t>WiFi</a:t>
            </a:r>
            <a:r>
              <a:rPr lang="en-US" dirty="0"/>
              <a:t> on the laptop</a:t>
            </a:r>
          </a:p>
          <a:p>
            <a:pPr lvl="1"/>
            <a:r>
              <a:rPr lang="en-US" dirty="0"/>
              <a:t>If asked for a password, type “</a:t>
            </a:r>
            <a:r>
              <a:rPr lang="en-US" dirty="0" err="1"/>
              <a:t>hiwonder</a:t>
            </a:r>
            <a:r>
              <a:rPr lang="en-US" dirty="0"/>
              <a:t>”</a:t>
            </a:r>
          </a:p>
        </p:txBody>
      </p:sp>
      <p:grpSp>
        <p:nvGrpSpPr>
          <p:cNvPr id="8" name="Group 7">
            <a:extLst>
              <a:ext uri="{FF2B5EF4-FFF2-40B4-BE49-F238E27FC236}">
                <a16:creationId xmlns:a16="http://schemas.microsoft.com/office/drawing/2014/main" id="{8398D934-C2DE-44B4-832A-C3A6E9667204}"/>
              </a:ext>
            </a:extLst>
          </p:cNvPr>
          <p:cNvGrpSpPr/>
          <p:nvPr/>
        </p:nvGrpSpPr>
        <p:grpSpPr>
          <a:xfrm>
            <a:off x="4716015" y="3070077"/>
            <a:ext cx="2759969" cy="3655991"/>
            <a:chOff x="4716015" y="3070077"/>
            <a:chExt cx="2759969" cy="3655991"/>
          </a:xfrm>
        </p:grpSpPr>
        <p:pic>
          <p:nvPicPr>
            <p:cNvPr id="5" name="Picture 4">
              <a:extLst>
                <a:ext uri="{FF2B5EF4-FFF2-40B4-BE49-F238E27FC236}">
                  <a16:creationId xmlns:a16="http://schemas.microsoft.com/office/drawing/2014/main" id="{52275818-02B6-44E5-A7AB-8686A7448180}"/>
                </a:ext>
              </a:extLst>
            </p:cNvPr>
            <p:cNvPicPr>
              <a:picLocks noChangeAspect="1"/>
            </p:cNvPicPr>
            <p:nvPr/>
          </p:nvPicPr>
          <p:blipFill rotWithShape="1">
            <a:blip r:embed="rId2">
              <a:extLst>
                <a:ext uri="{28A0092B-C50C-407E-A947-70E740481C1C}">
                  <a14:useLocalDpi xmlns:a14="http://schemas.microsoft.com/office/drawing/2010/main" val="0"/>
                </a:ext>
              </a:extLst>
            </a:blip>
            <a:srcRect l="67360" t="24673"/>
            <a:stretch/>
          </p:blipFill>
          <p:spPr>
            <a:xfrm>
              <a:off x="4716015" y="3070077"/>
              <a:ext cx="2759969" cy="3582823"/>
            </a:xfrm>
            <a:prstGeom prst="rect">
              <a:avLst/>
            </a:prstGeom>
          </p:spPr>
        </p:pic>
        <p:sp>
          <p:nvSpPr>
            <p:cNvPr id="6" name="Right Arrow 3">
              <a:extLst>
                <a:ext uri="{FF2B5EF4-FFF2-40B4-BE49-F238E27FC236}">
                  <a16:creationId xmlns:a16="http://schemas.microsoft.com/office/drawing/2014/main" id="{7EC7D38F-9665-4669-8384-0127AFF8F014}"/>
                </a:ext>
              </a:extLst>
            </p:cNvPr>
            <p:cNvSpPr/>
            <p:nvPr/>
          </p:nvSpPr>
          <p:spPr>
            <a:xfrm>
              <a:off x="4775937" y="3190165"/>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3">
              <a:extLst>
                <a:ext uri="{FF2B5EF4-FFF2-40B4-BE49-F238E27FC236}">
                  <a16:creationId xmlns:a16="http://schemas.microsoft.com/office/drawing/2014/main" id="{CE3FDC54-907A-409F-A90B-90A8DBD1F6B9}"/>
                </a:ext>
              </a:extLst>
            </p:cNvPr>
            <p:cNvSpPr/>
            <p:nvPr/>
          </p:nvSpPr>
          <p:spPr>
            <a:xfrm>
              <a:off x="5853225" y="6248399"/>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08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Laptop</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In the search bar, type “</a:t>
            </a:r>
            <a:r>
              <a:rPr lang="en-US" dirty="0" err="1"/>
              <a:t>UltraVNC</a:t>
            </a:r>
            <a:r>
              <a:rPr lang="en-US" dirty="0"/>
              <a:t>” and then run the program</a:t>
            </a:r>
          </a:p>
        </p:txBody>
      </p:sp>
      <p:grpSp>
        <p:nvGrpSpPr>
          <p:cNvPr id="19" name="Group 18">
            <a:extLst>
              <a:ext uri="{FF2B5EF4-FFF2-40B4-BE49-F238E27FC236}">
                <a16:creationId xmlns:a16="http://schemas.microsoft.com/office/drawing/2014/main" id="{89409923-EDB0-4721-A43A-B80C76DE34CA}"/>
              </a:ext>
            </a:extLst>
          </p:cNvPr>
          <p:cNvGrpSpPr/>
          <p:nvPr/>
        </p:nvGrpSpPr>
        <p:grpSpPr>
          <a:xfrm>
            <a:off x="2731388" y="2430774"/>
            <a:ext cx="6009448" cy="4427226"/>
            <a:chOff x="2731388" y="2430774"/>
            <a:chExt cx="6009448" cy="4427226"/>
          </a:xfrm>
        </p:grpSpPr>
        <p:pic>
          <p:nvPicPr>
            <p:cNvPr id="15" name="Picture 14">
              <a:extLst>
                <a:ext uri="{FF2B5EF4-FFF2-40B4-BE49-F238E27FC236}">
                  <a16:creationId xmlns:a16="http://schemas.microsoft.com/office/drawing/2014/main" id="{1179B2E0-A43A-47B5-A3FC-6A06E0A44983}"/>
                </a:ext>
              </a:extLst>
            </p:cNvPr>
            <p:cNvPicPr>
              <a:picLocks noChangeAspect="1"/>
            </p:cNvPicPr>
            <p:nvPr/>
          </p:nvPicPr>
          <p:blipFill>
            <a:blip r:embed="rId2"/>
            <a:stretch>
              <a:fillRect/>
            </a:stretch>
          </p:blipFill>
          <p:spPr>
            <a:xfrm>
              <a:off x="3451164" y="2430774"/>
              <a:ext cx="5289672" cy="4311353"/>
            </a:xfrm>
            <a:prstGeom prst="rect">
              <a:avLst/>
            </a:prstGeom>
          </p:spPr>
        </p:pic>
        <p:sp>
          <p:nvSpPr>
            <p:cNvPr id="16" name="Right Arrow 3">
              <a:extLst>
                <a:ext uri="{FF2B5EF4-FFF2-40B4-BE49-F238E27FC236}">
                  <a16:creationId xmlns:a16="http://schemas.microsoft.com/office/drawing/2014/main" id="{96C710A2-EB8F-4228-B7C7-DAA77373D714}"/>
                </a:ext>
              </a:extLst>
            </p:cNvPr>
            <p:cNvSpPr/>
            <p:nvPr/>
          </p:nvSpPr>
          <p:spPr>
            <a:xfrm>
              <a:off x="2731388" y="2951331"/>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3">
              <a:extLst>
                <a:ext uri="{FF2B5EF4-FFF2-40B4-BE49-F238E27FC236}">
                  <a16:creationId xmlns:a16="http://schemas.microsoft.com/office/drawing/2014/main" id="{5E2BDDD5-CC65-4A28-834F-C3B57F779CD2}"/>
                </a:ext>
              </a:extLst>
            </p:cNvPr>
            <p:cNvSpPr/>
            <p:nvPr/>
          </p:nvSpPr>
          <p:spPr>
            <a:xfrm>
              <a:off x="2751518" y="6380331"/>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
              <a:extLst>
                <a:ext uri="{FF2B5EF4-FFF2-40B4-BE49-F238E27FC236}">
                  <a16:creationId xmlns:a16="http://schemas.microsoft.com/office/drawing/2014/main" id="{FA357509-0BD8-419E-8BFE-3D9BEB84E417}"/>
                </a:ext>
              </a:extLst>
            </p:cNvPr>
            <p:cNvSpPr/>
            <p:nvPr/>
          </p:nvSpPr>
          <p:spPr>
            <a:xfrm rot="10800000">
              <a:off x="6502188" y="4022472"/>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562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What is the </a:t>
            </a:r>
            <a:r>
              <a:rPr lang="en-US" dirty="0" err="1"/>
              <a:t>JetHexa</a:t>
            </a:r>
            <a:endParaRPr lang="en-US" dirty="0"/>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The </a:t>
            </a:r>
            <a:r>
              <a:rPr lang="en-US" dirty="0" err="1"/>
              <a:t>JetHexa</a:t>
            </a:r>
            <a:r>
              <a:rPr lang="en-US" dirty="0"/>
              <a:t> is a hexapod or spider robot</a:t>
            </a:r>
          </a:p>
          <a:p>
            <a:r>
              <a:rPr lang="en-US" dirty="0"/>
              <a:t>The </a:t>
            </a:r>
            <a:r>
              <a:rPr lang="en-US" dirty="0" err="1"/>
              <a:t>JetHexa</a:t>
            </a:r>
            <a:r>
              <a:rPr lang="en-US" dirty="0"/>
              <a:t> is controlled by an Nvidia Jetson Nano</a:t>
            </a:r>
          </a:p>
          <a:p>
            <a:pPr lvl="1"/>
            <a:r>
              <a:rPr lang="en-US" dirty="0"/>
              <a:t>Features a depth sensing camera, LiDAR sensor for mapping, and 18 servos to control the limbs of the robot </a:t>
            </a:r>
          </a:p>
          <a:p>
            <a:r>
              <a:rPr lang="en-US" dirty="0"/>
              <a:t>The </a:t>
            </a:r>
            <a:r>
              <a:rPr lang="en-US" dirty="0" err="1"/>
              <a:t>JetHexa</a:t>
            </a:r>
            <a:r>
              <a:rPr lang="en-US" dirty="0"/>
              <a:t> is capable of running and training Machine Learning models </a:t>
            </a:r>
          </a:p>
        </p:txBody>
      </p:sp>
      <p:pic>
        <p:nvPicPr>
          <p:cNvPr id="5" name="Picture 4">
            <a:extLst>
              <a:ext uri="{FF2B5EF4-FFF2-40B4-BE49-F238E27FC236}">
                <a16:creationId xmlns:a16="http://schemas.microsoft.com/office/drawing/2014/main" id="{E047CEC5-6229-4656-9751-25259F7AC7FD}"/>
              </a:ext>
            </a:extLst>
          </p:cNvPr>
          <p:cNvPicPr>
            <a:picLocks noChangeAspect="1"/>
          </p:cNvPicPr>
          <p:nvPr/>
        </p:nvPicPr>
        <p:blipFill>
          <a:blip r:embed="rId2"/>
          <a:stretch>
            <a:fillRect/>
          </a:stretch>
        </p:blipFill>
        <p:spPr>
          <a:xfrm>
            <a:off x="1649071" y="4358354"/>
            <a:ext cx="3032593" cy="2311637"/>
          </a:xfrm>
          <a:prstGeom prst="rect">
            <a:avLst/>
          </a:prstGeom>
        </p:spPr>
      </p:pic>
      <p:pic>
        <p:nvPicPr>
          <p:cNvPr id="7" name="Picture 6">
            <a:extLst>
              <a:ext uri="{FF2B5EF4-FFF2-40B4-BE49-F238E27FC236}">
                <a16:creationId xmlns:a16="http://schemas.microsoft.com/office/drawing/2014/main" id="{9EA45E08-C3E2-4EE3-8B5E-FD2E1A77F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602" y="4478661"/>
            <a:ext cx="3944802" cy="2071021"/>
          </a:xfrm>
          <a:prstGeom prst="rect">
            <a:avLst/>
          </a:prstGeom>
        </p:spPr>
      </p:pic>
      <p:pic>
        <p:nvPicPr>
          <p:cNvPr id="11" name="Picture 10">
            <a:extLst>
              <a:ext uri="{FF2B5EF4-FFF2-40B4-BE49-F238E27FC236}">
                <a16:creationId xmlns:a16="http://schemas.microsoft.com/office/drawing/2014/main" id="{5DA9CE2F-3B6F-4B64-AB1E-58CC9AE24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770" y="4847869"/>
            <a:ext cx="2489831" cy="1400530"/>
          </a:xfrm>
          <a:prstGeom prst="rect">
            <a:avLst/>
          </a:prstGeom>
        </p:spPr>
      </p:pic>
    </p:spTree>
    <p:extLst>
      <p:ext uri="{BB962C8B-B14F-4D97-AF65-F5344CB8AC3E}">
        <p14:creationId xmlns:p14="http://schemas.microsoft.com/office/powerpoint/2010/main" val="380541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Laptop</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Enter the IP address of the </a:t>
            </a:r>
            <a:r>
              <a:rPr lang="en-US" dirty="0" err="1"/>
              <a:t>JetHexa</a:t>
            </a:r>
            <a:r>
              <a:rPr lang="en-US" dirty="0"/>
              <a:t> into </a:t>
            </a:r>
            <a:r>
              <a:rPr lang="en-US" dirty="0" err="1"/>
              <a:t>UltraVNC</a:t>
            </a:r>
            <a:r>
              <a:rPr lang="en-US" dirty="0"/>
              <a:t>, found on the LCD screen on the </a:t>
            </a:r>
            <a:r>
              <a:rPr lang="en-US" dirty="0" err="1"/>
              <a:t>JetHexa</a:t>
            </a:r>
            <a:r>
              <a:rPr lang="en-US" dirty="0"/>
              <a:t>, then click “Connect”</a:t>
            </a:r>
          </a:p>
        </p:txBody>
      </p:sp>
      <p:grpSp>
        <p:nvGrpSpPr>
          <p:cNvPr id="8" name="Group 7">
            <a:extLst>
              <a:ext uri="{FF2B5EF4-FFF2-40B4-BE49-F238E27FC236}">
                <a16:creationId xmlns:a16="http://schemas.microsoft.com/office/drawing/2014/main" id="{8F6117E8-8FFD-468E-AF16-47BC862F1EF4}"/>
              </a:ext>
            </a:extLst>
          </p:cNvPr>
          <p:cNvGrpSpPr/>
          <p:nvPr/>
        </p:nvGrpSpPr>
        <p:grpSpPr>
          <a:xfrm>
            <a:off x="4300537" y="3371316"/>
            <a:ext cx="4115733" cy="1971942"/>
            <a:chOff x="4300537" y="3371316"/>
            <a:chExt cx="4115733" cy="1971942"/>
          </a:xfrm>
        </p:grpSpPr>
        <p:pic>
          <p:nvPicPr>
            <p:cNvPr id="5" name="Picture 4">
              <a:extLst>
                <a:ext uri="{FF2B5EF4-FFF2-40B4-BE49-F238E27FC236}">
                  <a16:creationId xmlns:a16="http://schemas.microsoft.com/office/drawing/2014/main" id="{825B925C-4C43-4071-A6F8-C99B9B3D3AD5}"/>
                </a:ext>
              </a:extLst>
            </p:cNvPr>
            <p:cNvPicPr>
              <a:picLocks noChangeAspect="1"/>
            </p:cNvPicPr>
            <p:nvPr/>
          </p:nvPicPr>
          <p:blipFill>
            <a:blip r:embed="rId2"/>
            <a:stretch>
              <a:fillRect/>
            </a:stretch>
          </p:blipFill>
          <p:spPr>
            <a:xfrm>
              <a:off x="4300537" y="3371316"/>
              <a:ext cx="3590925" cy="1885950"/>
            </a:xfrm>
            <a:prstGeom prst="rect">
              <a:avLst/>
            </a:prstGeom>
          </p:spPr>
        </p:pic>
        <p:sp>
          <p:nvSpPr>
            <p:cNvPr id="6" name="Right Arrow 3">
              <a:extLst>
                <a:ext uri="{FF2B5EF4-FFF2-40B4-BE49-F238E27FC236}">
                  <a16:creationId xmlns:a16="http://schemas.microsoft.com/office/drawing/2014/main" id="{FCED37B6-A80A-4F61-A671-FF7244BF1F1C}"/>
                </a:ext>
              </a:extLst>
            </p:cNvPr>
            <p:cNvSpPr/>
            <p:nvPr/>
          </p:nvSpPr>
          <p:spPr>
            <a:xfrm>
              <a:off x="4628696" y="3993918"/>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3">
              <a:extLst>
                <a:ext uri="{FF2B5EF4-FFF2-40B4-BE49-F238E27FC236}">
                  <a16:creationId xmlns:a16="http://schemas.microsoft.com/office/drawing/2014/main" id="{08E27306-A387-4B6F-A497-CB223A273613}"/>
                </a:ext>
              </a:extLst>
            </p:cNvPr>
            <p:cNvSpPr/>
            <p:nvPr/>
          </p:nvSpPr>
          <p:spPr>
            <a:xfrm rot="10800000">
              <a:off x="7696494" y="4865589"/>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28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Laptop</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You should now be connected to the </a:t>
            </a:r>
            <a:r>
              <a:rPr lang="en-US" dirty="0" err="1"/>
              <a:t>JetHexa</a:t>
            </a:r>
            <a:r>
              <a:rPr lang="en-US" dirty="0"/>
              <a:t> and should see a similar screen as below</a:t>
            </a:r>
          </a:p>
          <a:p>
            <a:pPr lvl="1"/>
            <a:r>
              <a:rPr lang="en-US" dirty="0"/>
              <a:t>Note that </a:t>
            </a:r>
            <a:r>
              <a:rPr lang="en-US" dirty="0" err="1"/>
              <a:t>UltraVNC</a:t>
            </a:r>
            <a:r>
              <a:rPr lang="en-US" dirty="0"/>
              <a:t> is slow and it might take a second to see your actions reflected on the screen </a:t>
            </a:r>
          </a:p>
        </p:txBody>
      </p:sp>
      <p:pic>
        <p:nvPicPr>
          <p:cNvPr id="5" name="Picture 4">
            <a:extLst>
              <a:ext uri="{FF2B5EF4-FFF2-40B4-BE49-F238E27FC236}">
                <a16:creationId xmlns:a16="http://schemas.microsoft.com/office/drawing/2014/main" id="{C9B0CE62-91FE-402D-B991-D7926871B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664" y="3429000"/>
            <a:ext cx="5868672" cy="3429000"/>
          </a:xfrm>
          <a:prstGeom prst="rect">
            <a:avLst/>
          </a:prstGeom>
        </p:spPr>
      </p:pic>
    </p:spTree>
    <p:extLst>
      <p:ext uri="{BB962C8B-B14F-4D97-AF65-F5344CB8AC3E}">
        <p14:creationId xmlns:p14="http://schemas.microsoft.com/office/powerpoint/2010/main" val="20885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Up Next	</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Simple Actions on the </a:t>
            </a:r>
            <a:r>
              <a:rPr lang="en-US" dirty="0" err="1"/>
              <a:t>JetHexa</a:t>
            </a:r>
            <a:endParaRPr lang="en-US" dirty="0"/>
          </a:p>
        </p:txBody>
      </p:sp>
    </p:spTree>
    <p:extLst>
      <p:ext uri="{BB962C8B-B14F-4D97-AF65-F5344CB8AC3E}">
        <p14:creationId xmlns:p14="http://schemas.microsoft.com/office/powerpoint/2010/main" val="608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What can the </a:t>
            </a:r>
            <a:r>
              <a:rPr lang="en-US" dirty="0" err="1"/>
              <a:t>JetHexa</a:t>
            </a:r>
            <a:r>
              <a:rPr lang="en-US" dirty="0"/>
              <a:t> Do?</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normAutofit fontScale="92500" lnSpcReduction="10000"/>
          </a:bodyPr>
          <a:lstStyle/>
          <a:p>
            <a:r>
              <a:rPr lang="en-US" dirty="0"/>
              <a:t>Robotic Control </a:t>
            </a:r>
          </a:p>
          <a:p>
            <a:pPr lvl="1"/>
            <a:r>
              <a:rPr lang="en-US" dirty="0"/>
              <a:t>Through coding on the device, or through the app, the </a:t>
            </a:r>
            <a:r>
              <a:rPr lang="en-US" dirty="0" err="1"/>
              <a:t>JetHexa</a:t>
            </a:r>
            <a:r>
              <a:rPr lang="en-US" dirty="0"/>
              <a:t> can perform simple </a:t>
            </a:r>
            <a:r>
              <a:rPr lang="en-US" b="1" dirty="0"/>
              <a:t>actions</a:t>
            </a:r>
            <a:r>
              <a:rPr lang="en-US" dirty="0"/>
              <a:t>; moving forward or backward, twisting, stretching, and etc.</a:t>
            </a:r>
          </a:p>
          <a:p>
            <a:pPr lvl="1"/>
            <a:r>
              <a:rPr lang="en-US" dirty="0"/>
              <a:t>These actions don’t involve Machine Learning, they are just commands for the servos of specific positions to take and in what order </a:t>
            </a:r>
          </a:p>
          <a:p>
            <a:r>
              <a:rPr lang="en-US" dirty="0"/>
              <a:t>LiDAR Control</a:t>
            </a:r>
          </a:p>
          <a:p>
            <a:pPr lvl="1"/>
            <a:r>
              <a:rPr lang="en-US" dirty="0"/>
              <a:t>A LiDAR sensor sends out beams of light, which hit surfaces and reflect back to the sensor. The sensor is then able to detect the distance to the sensor based on how long it took for the light to return </a:t>
            </a:r>
          </a:p>
          <a:p>
            <a:pPr lvl="1"/>
            <a:r>
              <a:rPr lang="en-US" dirty="0"/>
              <a:t>Combing this with actions, the </a:t>
            </a:r>
            <a:r>
              <a:rPr lang="en-US" dirty="0" err="1"/>
              <a:t>JetHexa</a:t>
            </a:r>
            <a:r>
              <a:rPr lang="en-US" dirty="0"/>
              <a:t> is able to do Obstacle Avoidance, Centering Around an Object, and Object Following with the LiDAR</a:t>
            </a:r>
          </a:p>
          <a:p>
            <a:pPr lvl="1"/>
            <a:r>
              <a:rPr lang="en-US" dirty="0"/>
              <a:t>Also capable of mapping out its environment with SLAM</a:t>
            </a:r>
          </a:p>
        </p:txBody>
      </p:sp>
    </p:spTree>
    <p:extLst>
      <p:ext uri="{BB962C8B-B14F-4D97-AF65-F5344CB8AC3E}">
        <p14:creationId xmlns:p14="http://schemas.microsoft.com/office/powerpoint/2010/main" val="21558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What can the </a:t>
            </a:r>
            <a:r>
              <a:rPr lang="en-US" dirty="0" err="1"/>
              <a:t>JetHexa</a:t>
            </a:r>
            <a:r>
              <a:rPr lang="en-US" dirty="0"/>
              <a:t> Do?</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Machine Learning </a:t>
            </a:r>
          </a:p>
          <a:p>
            <a:pPr lvl="1"/>
            <a:r>
              <a:rPr lang="en-US" dirty="0"/>
              <a:t>The Jetson Nano is capable of running and training a Machine Learning model on the device due to the on board GPU</a:t>
            </a:r>
          </a:p>
          <a:p>
            <a:pPr lvl="1"/>
            <a:r>
              <a:rPr lang="en-US" dirty="0"/>
              <a:t>Face Tracking, Object Tracking, Line Following, Smile or No Smile and various other Machine Learning models; whatever you can think of </a:t>
            </a:r>
          </a:p>
          <a:p>
            <a:r>
              <a:rPr lang="en-US" dirty="0"/>
              <a:t>Machine Learning with Actions</a:t>
            </a:r>
          </a:p>
          <a:p>
            <a:pPr lvl="1"/>
            <a:r>
              <a:rPr lang="en-US" dirty="0"/>
              <a:t>The Machine Learning models can be combined with the input from the camera along with defined actions </a:t>
            </a:r>
          </a:p>
          <a:p>
            <a:pPr lvl="1"/>
            <a:r>
              <a:rPr lang="en-US" dirty="0"/>
              <a:t>If the model detects something, like a face, an action can be taken </a:t>
            </a:r>
          </a:p>
        </p:txBody>
      </p:sp>
    </p:spTree>
    <p:extLst>
      <p:ext uri="{BB962C8B-B14F-4D97-AF65-F5344CB8AC3E}">
        <p14:creationId xmlns:p14="http://schemas.microsoft.com/office/powerpoint/2010/main" val="372886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endParaRPr lang="en-US" dirty="0"/>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Two primary ways of connecting to and controlling the </a:t>
            </a:r>
            <a:r>
              <a:rPr lang="en-US" dirty="0" err="1"/>
              <a:t>JetHexa</a:t>
            </a:r>
            <a:endParaRPr lang="en-US" dirty="0"/>
          </a:p>
          <a:p>
            <a:pPr lvl="1"/>
            <a:r>
              <a:rPr lang="en-US" dirty="0"/>
              <a:t>The </a:t>
            </a:r>
            <a:r>
              <a:rPr lang="en-US" dirty="0" err="1"/>
              <a:t>HiWonder</a:t>
            </a:r>
            <a:r>
              <a:rPr lang="en-US" dirty="0"/>
              <a:t> phone App</a:t>
            </a:r>
          </a:p>
          <a:p>
            <a:pPr lvl="1"/>
            <a:r>
              <a:rPr lang="en-US" dirty="0"/>
              <a:t>Remote Connection with VNC and a Laptop</a:t>
            </a:r>
          </a:p>
        </p:txBody>
      </p:sp>
    </p:spTree>
    <p:extLst>
      <p:ext uri="{BB962C8B-B14F-4D97-AF65-F5344CB8AC3E}">
        <p14:creationId xmlns:p14="http://schemas.microsoft.com/office/powerpoint/2010/main" val="233875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On your phone, download the </a:t>
            </a:r>
            <a:r>
              <a:rPr lang="en-US" dirty="0" err="1"/>
              <a:t>WonderAI</a:t>
            </a:r>
            <a:r>
              <a:rPr lang="en-US" dirty="0"/>
              <a:t> app from your app store </a:t>
            </a:r>
          </a:p>
          <a:p>
            <a:pPr lvl="1"/>
            <a:r>
              <a:rPr lang="en-US" dirty="0"/>
              <a:t>Search “</a:t>
            </a:r>
            <a:r>
              <a:rPr lang="en-US" dirty="0" err="1"/>
              <a:t>HiWonder</a:t>
            </a:r>
            <a:r>
              <a:rPr lang="en-US" dirty="0"/>
              <a:t>” and select the “</a:t>
            </a:r>
            <a:r>
              <a:rPr lang="en-US" dirty="0" err="1"/>
              <a:t>WonderAI</a:t>
            </a:r>
            <a:r>
              <a:rPr lang="en-US" dirty="0"/>
              <a:t>” app </a:t>
            </a:r>
          </a:p>
        </p:txBody>
      </p:sp>
      <p:pic>
        <p:nvPicPr>
          <p:cNvPr id="5" name="Picture 4">
            <a:extLst>
              <a:ext uri="{FF2B5EF4-FFF2-40B4-BE49-F238E27FC236}">
                <a16:creationId xmlns:a16="http://schemas.microsoft.com/office/drawing/2014/main" id="{5AD385FE-71A2-4DA4-8843-EF97C357D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412" y="2965389"/>
            <a:ext cx="1765035" cy="3824242"/>
          </a:xfrm>
          <a:prstGeom prst="rect">
            <a:avLst/>
          </a:prstGeom>
        </p:spPr>
      </p:pic>
      <p:pic>
        <p:nvPicPr>
          <p:cNvPr id="7" name="Picture 6">
            <a:extLst>
              <a:ext uri="{FF2B5EF4-FFF2-40B4-BE49-F238E27FC236}">
                <a16:creationId xmlns:a16="http://schemas.microsoft.com/office/drawing/2014/main" id="{08CD0B92-9FA4-442A-B52B-5BEC41317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160" y="2965389"/>
            <a:ext cx="1767127" cy="3824243"/>
          </a:xfrm>
          <a:prstGeom prst="rect">
            <a:avLst/>
          </a:prstGeom>
        </p:spPr>
      </p:pic>
    </p:spTree>
    <p:extLst>
      <p:ext uri="{BB962C8B-B14F-4D97-AF65-F5344CB8AC3E}">
        <p14:creationId xmlns:p14="http://schemas.microsoft.com/office/powerpoint/2010/main" val="119693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Turn On the </a:t>
            </a:r>
            <a:r>
              <a:rPr lang="en-US" dirty="0" err="1"/>
              <a:t>JetHexa</a:t>
            </a:r>
            <a:endParaRPr lang="en-US" dirty="0"/>
          </a:p>
          <a:p>
            <a:pPr lvl="1"/>
            <a:r>
              <a:rPr lang="en-US" dirty="0"/>
              <a:t>There is a switch on the right hand side, when looking from the front, of the </a:t>
            </a:r>
            <a:r>
              <a:rPr lang="en-US" dirty="0" err="1"/>
              <a:t>JetHexa</a:t>
            </a:r>
            <a:endParaRPr lang="en-US" dirty="0"/>
          </a:p>
        </p:txBody>
      </p:sp>
      <p:grpSp>
        <p:nvGrpSpPr>
          <p:cNvPr id="7" name="Group 6">
            <a:extLst>
              <a:ext uri="{FF2B5EF4-FFF2-40B4-BE49-F238E27FC236}">
                <a16:creationId xmlns:a16="http://schemas.microsoft.com/office/drawing/2014/main" id="{239E485D-9403-4FBC-ADFD-7980986F1881}"/>
              </a:ext>
            </a:extLst>
          </p:cNvPr>
          <p:cNvGrpSpPr/>
          <p:nvPr/>
        </p:nvGrpSpPr>
        <p:grpSpPr>
          <a:xfrm>
            <a:off x="4643416" y="2905570"/>
            <a:ext cx="2905168" cy="3858426"/>
            <a:chOff x="4643416" y="2905570"/>
            <a:chExt cx="2905168" cy="3858426"/>
          </a:xfrm>
        </p:grpSpPr>
        <p:pic>
          <p:nvPicPr>
            <p:cNvPr id="5" name="Picture 4">
              <a:extLst>
                <a:ext uri="{FF2B5EF4-FFF2-40B4-BE49-F238E27FC236}">
                  <a16:creationId xmlns:a16="http://schemas.microsoft.com/office/drawing/2014/main" id="{D3FF0036-A86C-42C2-AA77-80F326386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416" y="2905570"/>
              <a:ext cx="2905168" cy="3858426"/>
            </a:xfrm>
            <a:prstGeom prst="rect">
              <a:avLst/>
            </a:prstGeom>
          </p:spPr>
        </p:pic>
        <p:sp>
          <p:nvSpPr>
            <p:cNvPr id="6" name="Right Arrow 3">
              <a:extLst>
                <a:ext uri="{FF2B5EF4-FFF2-40B4-BE49-F238E27FC236}">
                  <a16:creationId xmlns:a16="http://schemas.microsoft.com/office/drawing/2014/main" id="{88892041-831C-4509-9379-74097F7A8C7E}"/>
                </a:ext>
              </a:extLst>
            </p:cNvPr>
            <p:cNvSpPr/>
            <p:nvPr/>
          </p:nvSpPr>
          <p:spPr>
            <a:xfrm rot="16200000">
              <a:off x="5562151" y="4740227"/>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5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Go to your </a:t>
            </a:r>
            <a:r>
              <a:rPr lang="en-US" dirty="0" err="1"/>
              <a:t>WiFi</a:t>
            </a:r>
            <a:r>
              <a:rPr lang="en-US" dirty="0"/>
              <a:t> settings of your phone and look for a </a:t>
            </a:r>
            <a:r>
              <a:rPr lang="en-US" dirty="0" err="1"/>
              <a:t>WiFi</a:t>
            </a:r>
            <a:r>
              <a:rPr lang="en-US" dirty="0"/>
              <a:t> starting with “HW-”</a:t>
            </a:r>
          </a:p>
          <a:p>
            <a:pPr lvl="1"/>
            <a:r>
              <a:rPr lang="en-US" dirty="0"/>
              <a:t>If asked for a password, enter “</a:t>
            </a:r>
            <a:r>
              <a:rPr lang="en-US" dirty="0" err="1"/>
              <a:t>hiwonder</a:t>
            </a:r>
            <a:r>
              <a:rPr lang="en-US" dirty="0"/>
              <a:t>”</a:t>
            </a:r>
          </a:p>
        </p:txBody>
      </p:sp>
      <p:grpSp>
        <p:nvGrpSpPr>
          <p:cNvPr id="7" name="Group 6">
            <a:extLst>
              <a:ext uri="{FF2B5EF4-FFF2-40B4-BE49-F238E27FC236}">
                <a16:creationId xmlns:a16="http://schemas.microsoft.com/office/drawing/2014/main" id="{8D322D4F-6ED3-455B-939F-A9E2381F0FFB}"/>
              </a:ext>
            </a:extLst>
          </p:cNvPr>
          <p:cNvGrpSpPr/>
          <p:nvPr/>
        </p:nvGrpSpPr>
        <p:grpSpPr>
          <a:xfrm>
            <a:off x="4006288" y="3516243"/>
            <a:ext cx="3796022" cy="2889039"/>
            <a:chOff x="4006288" y="3516243"/>
            <a:chExt cx="3796022" cy="2889039"/>
          </a:xfrm>
        </p:grpSpPr>
        <p:pic>
          <p:nvPicPr>
            <p:cNvPr id="5" name="Picture 4">
              <a:extLst>
                <a:ext uri="{FF2B5EF4-FFF2-40B4-BE49-F238E27FC236}">
                  <a16:creationId xmlns:a16="http://schemas.microsoft.com/office/drawing/2014/main" id="{980F31E7-586B-4CEC-A5A4-974F6711626B}"/>
                </a:ext>
              </a:extLst>
            </p:cNvPr>
            <p:cNvPicPr>
              <a:picLocks noChangeAspect="1"/>
            </p:cNvPicPr>
            <p:nvPr/>
          </p:nvPicPr>
          <p:blipFill rotWithShape="1">
            <a:blip r:embed="rId2">
              <a:extLst>
                <a:ext uri="{28A0092B-C50C-407E-A947-70E740481C1C}">
                  <a14:useLocalDpi xmlns:a14="http://schemas.microsoft.com/office/drawing/2010/main" val="0"/>
                </a:ext>
              </a:extLst>
            </a:blip>
            <a:srcRect b="56655"/>
            <a:stretch/>
          </p:blipFill>
          <p:spPr>
            <a:xfrm>
              <a:off x="4726064" y="3516243"/>
              <a:ext cx="3076246" cy="2889039"/>
            </a:xfrm>
            <a:prstGeom prst="rect">
              <a:avLst/>
            </a:prstGeom>
          </p:spPr>
        </p:pic>
        <p:sp>
          <p:nvSpPr>
            <p:cNvPr id="6" name="Right Arrow 3">
              <a:extLst>
                <a:ext uri="{FF2B5EF4-FFF2-40B4-BE49-F238E27FC236}">
                  <a16:creationId xmlns:a16="http://schemas.microsoft.com/office/drawing/2014/main" id="{DF46AFE1-5976-4C70-B567-00DDF6356BB6}"/>
                </a:ext>
              </a:extLst>
            </p:cNvPr>
            <p:cNvSpPr/>
            <p:nvPr/>
          </p:nvSpPr>
          <p:spPr>
            <a:xfrm>
              <a:off x="4006288" y="4543671"/>
              <a:ext cx="719776" cy="4776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99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77DFF-923A-48D0-82D9-8E13A82293EB}"/>
              </a:ext>
            </a:extLst>
          </p:cNvPr>
          <p:cNvSpPr>
            <a:spLocks noGrp="1"/>
          </p:cNvSpPr>
          <p:nvPr>
            <p:ph type="title"/>
          </p:nvPr>
        </p:nvSpPr>
        <p:spPr/>
        <p:txBody>
          <a:bodyPr/>
          <a:lstStyle/>
          <a:p>
            <a:r>
              <a:rPr lang="en-US" dirty="0"/>
              <a:t>Connecting to the </a:t>
            </a:r>
            <a:r>
              <a:rPr lang="en-US" dirty="0" err="1"/>
              <a:t>JetHexa</a:t>
            </a:r>
            <a:r>
              <a:rPr lang="en-US" dirty="0"/>
              <a:t> with a Phone</a:t>
            </a:r>
          </a:p>
        </p:txBody>
      </p:sp>
      <p:sp>
        <p:nvSpPr>
          <p:cNvPr id="3" name="Content Placeholder 2">
            <a:extLst>
              <a:ext uri="{FF2B5EF4-FFF2-40B4-BE49-F238E27FC236}">
                <a16:creationId xmlns:a16="http://schemas.microsoft.com/office/drawing/2014/main" id="{1E8DA928-3599-4882-BA16-AF545FD8E87E}"/>
              </a:ext>
            </a:extLst>
          </p:cNvPr>
          <p:cNvSpPr>
            <a:spLocks noGrp="1"/>
          </p:cNvSpPr>
          <p:nvPr>
            <p:ph idx="1"/>
          </p:nvPr>
        </p:nvSpPr>
        <p:spPr/>
        <p:txBody>
          <a:bodyPr/>
          <a:lstStyle/>
          <a:p>
            <a:r>
              <a:rPr lang="en-US" dirty="0"/>
              <a:t>Now open the </a:t>
            </a:r>
            <a:r>
              <a:rPr lang="en-US" dirty="0" err="1"/>
              <a:t>WonderAI</a:t>
            </a:r>
            <a:r>
              <a:rPr lang="en-US" dirty="0"/>
              <a:t> app </a:t>
            </a:r>
          </a:p>
        </p:txBody>
      </p:sp>
      <p:pic>
        <p:nvPicPr>
          <p:cNvPr id="5" name="Picture 4">
            <a:extLst>
              <a:ext uri="{FF2B5EF4-FFF2-40B4-BE49-F238E27FC236}">
                <a16:creationId xmlns:a16="http://schemas.microsoft.com/office/drawing/2014/main" id="{75E92227-63D5-4F1D-AFFD-05F1EF844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89" y="2623667"/>
            <a:ext cx="7853585" cy="3624732"/>
          </a:xfrm>
          <a:prstGeom prst="rect">
            <a:avLst/>
          </a:prstGeom>
        </p:spPr>
      </p:pic>
    </p:spTree>
    <p:extLst>
      <p:ext uri="{BB962C8B-B14F-4D97-AF65-F5344CB8AC3E}">
        <p14:creationId xmlns:p14="http://schemas.microsoft.com/office/powerpoint/2010/main" val="41596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7e6e833-9241-4b04-b716-5a4daabdc787">
      <Terms xmlns="http://schemas.microsoft.com/office/infopath/2007/PartnerControls"/>
    </lcf76f155ced4ddcb4097134ff3c332f>
    <TaxCatchAll xmlns="56da908f-da71-483c-b6d3-0ee057f43e6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6D24444FB145A2F13042720BF9FF" ma:contentTypeVersion="10" ma:contentTypeDescription="Create a new document." ma:contentTypeScope="" ma:versionID="bf7cc38420c165e3afa886984c1ec902">
  <xsd:schema xmlns:xsd="http://www.w3.org/2001/XMLSchema" xmlns:xs="http://www.w3.org/2001/XMLSchema" xmlns:p="http://schemas.microsoft.com/office/2006/metadata/properties" xmlns:ns2="77e6e833-9241-4b04-b716-5a4daabdc787" xmlns:ns3="56da908f-da71-483c-b6d3-0ee057f43e65" targetNamespace="http://schemas.microsoft.com/office/2006/metadata/properties" ma:root="true" ma:fieldsID="bff01e7d464f87e33a0e743cdbd3a853" ns2:_="" ns3:_="">
    <xsd:import namespace="77e6e833-9241-4b04-b716-5a4daabdc787"/>
    <xsd:import namespace="56da908f-da71-483c-b6d3-0ee057f43e6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6e833-9241-4b04-b716-5a4daabdc78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75ab196-d3f7-444f-9641-cdc6774f7c5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da908f-da71-483c-b6d3-0ee057f43e6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1382538-e9b7-431f-b1ac-b022d04d117d}" ma:internalName="TaxCatchAll" ma:showField="CatchAllData" ma:web="56da908f-da71-483c-b6d3-0ee057f43e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3F0339-B719-44A7-B994-4303214FBACE}">
  <ds:schemaRefs>
    <ds:schemaRef ds:uri="http://schemas.microsoft.com/sharepoint/v3/contenttype/forms"/>
  </ds:schemaRefs>
</ds:datastoreItem>
</file>

<file path=customXml/itemProps2.xml><?xml version="1.0" encoding="utf-8"?>
<ds:datastoreItem xmlns:ds="http://schemas.openxmlformats.org/officeDocument/2006/customXml" ds:itemID="{80B655AB-1E29-4901-9273-967FB4E36E19}">
  <ds:schemaRefs>
    <ds:schemaRef ds:uri="http://purl.org/dc/dcmitype/"/>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77e6e833-9241-4b04-b716-5a4daabdc787"/>
    <ds:schemaRef ds:uri="http://schemas.openxmlformats.org/package/2006/metadata/core-properties"/>
    <ds:schemaRef ds:uri="56da908f-da71-483c-b6d3-0ee057f43e65"/>
    <ds:schemaRef ds:uri="http://schemas.microsoft.com/office/2006/metadata/properties"/>
  </ds:schemaRefs>
</ds:datastoreItem>
</file>

<file path=customXml/itemProps3.xml><?xml version="1.0" encoding="utf-8"?>
<ds:datastoreItem xmlns:ds="http://schemas.openxmlformats.org/officeDocument/2006/customXml" ds:itemID="{6E426660-A108-4CB5-903B-C87196066EAD}"/>
</file>

<file path=docProps/app.xml><?xml version="1.0" encoding="utf-8"?>
<Properties xmlns="http://schemas.openxmlformats.org/officeDocument/2006/extended-properties" xmlns:vt="http://schemas.openxmlformats.org/officeDocument/2006/docPropsVTypes">
  <Template>Ion</Template>
  <TotalTime>2000</TotalTime>
  <Words>693</Words>
  <Application>Microsoft Office PowerPoint</Application>
  <PresentationFormat>Widescreen</PresentationFormat>
  <Paragraphs>64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vt:lpstr>
      <vt:lpstr>Introduction to JetHexa</vt:lpstr>
      <vt:lpstr>What is the JetHexa</vt:lpstr>
      <vt:lpstr>What can the JetHexa Do?</vt:lpstr>
      <vt:lpstr>What can the JetHexa Do?</vt:lpstr>
      <vt:lpstr>Connecting to the JetHexa</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Phone</vt:lpstr>
      <vt:lpstr>Connecting to the JetHexa with a Laptop</vt:lpstr>
      <vt:lpstr>Connecting to the JetHexa with a Laptop</vt:lpstr>
      <vt:lpstr>Connecting to the JetHexa with a Laptop</vt:lpstr>
      <vt:lpstr>Connecting to the JetHexa with a Laptop</vt:lpstr>
      <vt:lpstr>Up Next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with Lobe AI</dc:title>
  <dc:creator>Matthew Springsteen</dc:creator>
  <cp:lastModifiedBy>Matthew Springsteen</cp:lastModifiedBy>
  <cp:revision>84</cp:revision>
  <dcterms:created xsi:type="dcterms:W3CDTF">2022-06-14T20:44:27Z</dcterms:created>
  <dcterms:modified xsi:type="dcterms:W3CDTF">2023-06-27T22:35:23Z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0x010100CCF66D24444FB145A2F13042720BF9FF</vt:lpwstr>
  </property>
  <property fmtid="{D5CDD505-2E9C-101B-9397-08002B2CF9AE}" pid="3" name="MediaServiceImageTags">
    <vt:lpwstr/>
  </property>
</Properties>
</file>